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466" r:id="rId12"/>
    <p:sldId id="567" r:id="rId13"/>
    <p:sldId id="573" r:id="rId14"/>
    <p:sldId id="571" r:id="rId15"/>
    <p:sldId id="572" r:id="rId16"/>
    <p:sldId id="568" r:id="rId17"/>
    <p:sldId id="569" r:id="rId18"/>
    <p:sldId id="570" r:id="rId19"/>
    <p:sldId id="533" r:id="rId20"/>
    <p:sldId id="490" r:id="rId21"/>
    <p:sldId id="557" r:id="rId22"/>
    <p:sldId id="561" r:id="rId23"/>
    <p:sldId id="563" r:id="rId24"/>
    <p:sldId id="260" r:id="rId25"/>
    <p:sldId id="537" r:id="rId26"/>
    <p:sldId id="493" r:id="rId27"/>
    <p:sldId id="492" r:id="rId28"/>
    <p:sldId id="534" r:id="rId29"/>
    <p:sldId id="560" r:id="rId30"/>
    <p:sldId id="559" r:id="rId31"/>
    <p:sldId id="556" r:id="rId32"/>
    <p:sldId id="535" r:id="rId33"/>
    <p:sldId id="536" r:id="rId34"/>
    <p:sldId id="528" r:id="rId35"/>
    <p:sldId id="558" r:id="rId36"/>
    <p:sldId id="564" r:id="rId37"/>
    <p:sldId id="565" r:id="rId38"/>
    <p:sldId id="549" r:id="rId39"/>
    <p:sldId id="538" r:id="rId40"/>
    <p:sldId id="497" r:id="rId41"/>
    <p:sldId id="553" r:id="rId42"/>
    <p:sldId id="491" r:id="rId43"/>
    <p:sldId id="523" r:id="rId44"/>
    <p:sldId id="499" r:id="rId45"/>
    <p:sldId id="500" r:id="rId46"/>
    <p:sldId id="502" r:id="rId47"/>
    <p:sldId id="544" r:id="rId48"/>
    <p:sldId id="550" r:id="rId49"/>
    <p:sldId id="554" r:id="rId50"/>
    <p:sldId id="555" r:id="rId51"/>
    <p:sldId id="498" r:id="rId52"/>
    <p:sldId id="539" r:id="rId53"/>
    <p:sldId id="540" r:id="rId54"/>
    <p:sldId id="541" r:id="rId55"/>
    <p:sldId id="551" r:id="rId56"/>
    <p:sldId id="504" r:id="rId57"/>
    <p:sldId id="543" r:id="rId58"/>
    <p:sldId id="545" r:id="rId59"/>
    <p:sldId id="524" r:id="rId60"/>
    <p:sldId id="495" r:id="rId61"/>
    <p:sldId id="552" r:id="rId62"/>
    <p:sldId id="261" r:id="rId63"/>
    <p:sldId id="494" r:id="rId64"/>
    <p:sldId id="542" r:id="rId65"/>
    <p:sldId id="525" r:id="rId66"/>
    <p:sldId id="526" r:id="rId67"/>
    <p:sldId id="52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466"/>
          </p14:sldIdLst>
        </p14:section>
        <p14:section name="Brief primer on phase-type distributions and modeling" id="{622F7A2D-6082-4231-8199-6B68089B1F9B}">
          <p14:sldIdLst>
            <p14:sldId id="567"/>
            <p14:sldId id="573"/>
            <p14:sldId id="571"/>
            <p14:sldId id="572"/>
            <p14:sldId id="568"/>
            <p14:sldId id="569"/>
            <p14:sldId id="570"/>
          </p14:sldIdLst>
        </p14:section>
        <p14:section name="Methods" id="{7911CE6D-3589-49A8-9CF2-5D2682ACCF56}">
          <p14:sldIdLst>
            <p14:sldId id="533"/>
            <p14:sldId id="490"/>
            <p14:sldId id="557"/>
            <p14:sldId id="561"/>
            <p14:sldId id="563"/>
            <p14:sldId id="260"/>
            <p14:sldId id="537"/>
            <p14:sldId id="493"/>
            <p14:sldId id="492"/>
            <p14:sldId id="534"/>
            <p14:sldId id="560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>
        <p:scale>
          <a:sx n="50" d="100"/>
          <a:sy n="50" d="100"/>
        </p:scale>
        <p:origin x="973" y="5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.png"/><Relationship Id="rId2" Type="http://schemas.openxmlformats.org/officeDocument/2006/relationships/image" Target="../media/image47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0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14000"/>
              </a:lnSpc>
            </a:pPr>
            <a:r>
              <a:rPr lang="en-US" dirty="0"/>
              <a:t>Integrating complex mosquito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eeding behaviors into disease transmission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 lnSpcReduction="10000"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Society for Mathematical Biology Annual Meeting 2024</a:t>
            </a:r>
            <a:br>
              <a:rPr lang="en-US" sz="1900" dirty="0"/>
            </a:br>
            <a:r>
              <a:rPr lang="en-US" sz="1900" dirty="0"/>
              <a:t>Postdoctoral Scholar Research Showcase, I</a:t>
            </a:r>
            <a:br>
              <a:rPr lang="en-US" sz="1900" dirty="0"/>
            </a:br>
            <a:r>
              <a:rPr lang="en-US" sz="1900" b="1" dirty="0" err="1"/>
              <a:t>Konkuk</a:t>
            </a:r>
            <a:r>
              <a:rPr lang="en-US" sz="1900" b="1" dirty="0"/>
              <a:t> University</a:t>
            </a:r>
            <a:r>
              <a:rPr lang="en-US" sz="1900" dirty="0"/>
              <a:t>, Seoul, Republic of Korea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417220" y="1221517"/>
            <a:ext cx="914400" cy="8315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533"/>
            <a:ext cx="9144000" cy="2455334"/>
          </a:xfrm>
        </p:spPr>
        <p:txBody>
          <a:bodyPr>
            <a:normAutofit fontScale="90000"/>
          </a:bodyPr>
          <a:lstStyle/>
          <a:p>
            <a:r>
              <a:rPr lang="en-US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55962"/>
          </a:xfrm>
        </p:spPr>
        <p:txBody>
          <a:bodyPr>
            <a:normAutofit/>
          </a:bodyPr>
          <a:lstStyle/>
          <a:p>
            <a:pPr algn="l"/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pPr algn="l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He, Q.-M. (2013).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Fundamentals of matrix-analytic methods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(2014th ed.) [PDF]. Springer.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Bladt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M., &amp; Nielsen, B. F. (2017).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(Vol. 81). Springer US.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https://doi.org/10.1007/978-1-4939-7049-0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finite set of states</a:t>
            </a:r>
          </a:p>
          <a:p>
            <a:r>
              <a:rPr lang="en-US" dirty="0"/>
              <a:t>Sojourn times – the time it takes from entry to exit of the state – are exponentially distributed</a:t>
            </a:r>
          </a:p>
          <a:p>
            <a:pPr lvl="1"/>
            <a:r>
              <a:rPr lang="en-US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PH-distribution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Transient states, absorption state(s)</a:t>
                </a:r>
              </a:p>
              <a:p>
                <a:r>
                  <a:rPr lang="en-US" dirty="0"/>
                  <a:t>Define PH-representation</a:t>
                </a:r>
              </a:p>
              <a:p>
                <a:r>
                  <a:rPr lang="en-US" dirty="0"/>
                  <a:t>Properties of the </a:t>
                </a:r>
                <a:r>
                  <a:rPr lang="en-US" dirty="0" err="1"/>
                  <a:t>subintensity</a:t>
                </a:r>
                <a:r>
                  <a:rPr lang="en-US" dirty="0"/>
                  <a:t> (</a:t>
                </a:r>
                <a:r>
                  <a:rPr lang="en-US" dirty="0" err="1"/>
                  <a:t>subgenerator</a:t>
                </a:r>
                <a:r>
                  <a:rPr lang="en-US" dirty="0"/>
                  <a:t>)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M</a:t>
                </a:r>
                <a:r>
                  <a:rPr lang="en-US" dirty="0"/>
                  <a:t>-matrix: all its eigenvalues have positive real part</a:t>
                </a:r>
              </a:p>
              <a:p>
                <a:endParaRPr lang="en-US" dirty="0"/>
              </a:p>
              <a:p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lvl="1"/>
                <a:r>
                  <a:rPr lang="en-US" dirty="0"/>
                  <a:t>You can approximate any distribution representing a positive quantity (like time/duration) using a PH-distribution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phase-type 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513" y="1825625"/>
            <a:ext cx="5990973" cy="4351338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0753" y="5442351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5467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26028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3658872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4704692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175618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1195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231686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2692364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3748432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066777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3748432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1749074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350749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046023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247276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119550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1714846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369189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501124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424442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26135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26135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598949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171763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598950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611567" y="290891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05474" y="2829725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81775" y="2921792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endParaRPr lang="en-US" sz="1600" i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9725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16200000" flipV="1">
            <a:off x="4804107" y="-1215713"/>
            <a:ext cx="3174687" cy="9800159"/>
          </a:xfrm>
          <a:prstGeom prst="bentConnector3">
            <a:avLst>
              <a:gd name="adj1" fmla="val 1072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109" grpId="0"/>
      <p:bldP spid="89" grpId="0" animBg="1"/>
      <p:bldP spid="16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5" grpId="0" animBg="1"/>
      <p:bldP spid="5" grpId="1" animBg="1"/>
      <p:bldP spid="7" grpId="0"/>
      <p:bldP spid="7" grpId="1"/>
      <p:bldP spid="8" grpId="0" animBg="1"/>
      <p:bldP spid="8" grpId="1" animBg="1"/>
      <p:bldP spid="9" grpId="0"/>
      <p:bldP spid="9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97689623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97689623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1/oviposition cycle length”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457194"/>
            <a:ext cx="12188977" cy="59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457194"/>
            <a:ext cx="12188977" cy="59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oviposition cycle length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*These 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Misidentification of the mechanism of multiple blood-feeding can lead to a major overestimation of </a:t>
            </a:r>
            <a:r>
              <a:rPr lang="en-US" sz="2400" b="1" i="1" dirty="0"/>
              <a:t>R</a:t>
            </a:r>
            <a:r>
              <a:rPr lang="en-US" sz="2400" b="1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916" y="4057929"/>
            <a:ext cx="2675716" cy="268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64616</TotalTime>
  <Words>2907</Words>
  <Application>Microsoft Office PowerPoint</Application>
  <PresentationFormat>Widescreen</PresentationFormat>
  <Paragraphs>655</Paragraphs>
  <Slides>67</Slides>
  <Notes>25</Notes>
  <HiddenSlides>8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Aptos</vt:lpstr>
      <vt:lpstr>Aptos Display</vt:lpstr>
      <vt:lpstr>Arial</vt:lpstr>
      <vt:lpstr>Cambria Math</vt:lpstr>
      <vt:lpstr>Wingdings</vt:lpstr>
      <vt:lpstr>Office Theme</vt:lpstr>
      <vt:lpstr>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brief primer on using phase-type distributions for modeling</vt:lpstr>
      <vt:lpstr>Continuous-time Markov chains</vt:lpstr>
      <vt:lpstr>Definition of PH-distribution</vt:lpstr>
      <vt:lpstr>Basic properties</vt:lpstr>
      <vt:lpstr>What do phase-type distributions look like?</vt:lpstr>
      <vt:lpstr>PowerPoint Presentation</vt:lpstr>
      <vt:lpstr>PowerPoint Presentation</vt:lpstr>
      <vt:lpstr>The blood-feeding process</vt:lpstr>
      <vt:lpstr>The real blood-feeding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125</cp:revision>
  <dcterms:created xsi:type="dcterms:W3CDTF">2024-06-14T19:36:46Z</dcterms:created>
  <dcterms:modified xsi:type="dcterms:W3CDTF">2024-09-04T00:23:04Z</dcterms:modified>
</cp:coreProperties>
</file>